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59" r:id="rId8"/>
    <p:sldId id="260" r:id="rId9"/>
    <p:sldId id="265" r:id="rId10"/>
    <p:sldId id="310" r:id="rId11"/>
    <p:sldId id="267" r:id="rId12"/>
    <p:sldId id="311" r:id="rId13"/>
    <p:sldId id="312" r:id="rId14"/>
    <p:sldId id="268" r:id="rId15"/>
    <p:sldId id="313" r:id="rId16"/>
    <p:sldId id="288" r:id="rId17"/>
    <p:sldId id="282" r:id="rId18"/>
    <p:sldId id="283" r:id="rId19"/>
    <p:sldId id="281" r:id="rId20"/>
    <p:sldId id="287" r:id="rId21"/>
    <p:sldId id="284" r:id="rId22"/>
    <p:sldId id="342" r:id="rId23"/>
    <p:sldId id="343" r:id="rId24"/>
    <p:sldId id="344" r:id="rId25"/>
    <p:sldId id="345" r:id="rId26"/>
    <p:sldId id="292" r:id="rId27"/>
    <p:sldId id="332" r:id="rId28"/>
    <p:sldId id="285" r:id="rId29"/>
    <p:sldId id="290" r:id="rId30"/>
    <p:sldId id="303" r:id="rId31"/>
    <p:sldId id="291" r:id="rId32"/>
    <p:sldId id="262" r:id="rId33"/>
    <p:sldId id="273" r:id="rId34"/>
    <p:sldId id="289" r:id="rId35"/>
    <p:sldId id="286" r:id="rId36"/>
    <p:sldId id="275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8" autoAdjust="0"/>
    <p:restoredTop sz="94068" autoAdjust="0"/>
  </p:normalViewPr>
  <p:slideViewPr>
    <p:cSldViewPr snapToGrid="0" showGuides="1">
      <p:cViewPr>
        <p:scale>
          <a:sx n="50" d="100"/>
          <a:sy n="50" d="100"/>
        </p:scale>
        <p:origin x="-216" y="-1590"/>
      </p:cViewPr>
      <p:guideLst>
        <p:guide orient="horz" pos="22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defRPr>
                    </a:pPr>
                    <a:r>
                      <a:rPr lang="en-US"/>
                      <a:t>[百分比]</a:t>
                    </a:r>
                    <a:endParaRPr lang="zh-C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0" Type="http://schemas.openxmlformats.org/officeDocument/2006/relationships/notesSlide" Target="../notesSlides/notesSlide16.xml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wmf"/><Relationship Id="rId10" Type="http://schemas.openxmlformats.org/officeDocument/2006/relationships/notesSlide" Target="../notesSlides/notesSlide18.xml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wmf"/><Relationship Id="rId3" Type="http://schemas.openxmlformats.org/officeDocument/2006/relationships/package" Target="../embeddings/Document2.docx"/><Relationship Id="rId2" Type="http://schemas.openxmlformats.org/officeDocument/2006/relationships/image" Target="../media/image39.wmf"/><Relationship Id="rId1" Type="http://schemas.openxmlformats.org/officeDocument/2006/relationships/package" Target="../embeddings/Document1.doc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  <a:endParaRPr lang="zh-CN" altLang="en-US" sz="6600" b="1" dirty="0" smtClean="0">
              <a:solidFill>
                <a:srgbClr val="37A866"/>
              </a:solidFill>
              <a:cs typeface="+mn-ea"/>
              <a:sym typeface="+mn-lt"/>
            </a:endParaRPr>
          </a:p>
          <a:p>
            <a:pPr algn="r"/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项目计划 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v</a:t>
            </a:r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0.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0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.2</a:t>
            </a:r>
            <a:endParaRPr lang="en-US" altLang="zh-CN" sz="6600" b="1" dirty="0" smtClean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77444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4410" y="2517140"/>
            <a:ext cx="102012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软件所调用接口是缺省的，用户无法自行添加所需要的音乐平台的接口。软件内置多种音乐平台的接口，暂定有网易云，QQ音乐，酷狗音乐，酷我音乐。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3931920"/>
            <a:ext cx="2110740" cy="411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240" y="346583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5" y="3931920"/>
            <a:ext cx="2255520" cy="716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15435" y="3465830"/>
            <a:ext cx="16954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网易云音乐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35" y="3790950"/>
            <a:ext cx="2484120" cy="693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19035" y="3465830"/>
            <a:ext cx="14922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4776470"/>
            <a:ext cx="15767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" y="5169535"/>
            <a:ext cx="5191760" cy="137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2321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重点实现技术分析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87755" y="2506345"/>
            <a:ext cx="102012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方案A因为用户无法自己导入接口，降低了部分用户使用软件的使用体验。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方案B支持自定义用户体验较好。但对于普通的非专业用户来说，如采用输入式进行自定义软件接入的音乐平台。自己搜索API并进行调用难度较高，可能性不大。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用户如需调用小众音乐平台，可能会出现该平台没有可使用的API的问题。而如采用按钮选择调用式，则与方案A默认平台区别不大。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经过初步分析，不同的音乐平台API之间相似度不是很高，没有普遍的命名规律，调用方式有时甚至不太统一。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综上分析，小组决定采用方案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，默认几个音乐平台的方式。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15215" y="2635269"/>
            <a:ext cx="8264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下载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84777" y="4780344"/>
            <a:ext cx="873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安装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绿色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190230" y="2367915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在项目交付后，提供的APK或IPA安装包易于用户安装使用。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86510" y="2346325"/>
            <a:ext cx="2818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项目初步完成后，上传到百度云盘、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，方便用户下载。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软件开发人员身心健康，爱党敬业，诚信友善，软件纯净绿色，用户放心使用。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86510" y="4688205"/>
            <a:ext cx="2818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软件与其他音乐APP无较大区别，因此操作人员或用户无需计算机专业知识，无需培训即可使用。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法律可行性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8625" y="1919605"/>
            <a:ext cx="9874885" cy="3216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该项目并无商业行为，仅作为个人兴趣业余开发。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该项目调用的所有接口仅限于技术研究和项目开发练习使用，禁止商业用途，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此应用并非破解，仅仅是一个简化后的播放容器，播放会员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付费曲目仍需对应平台会员身份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购买。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相关资源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音乐版权归网易云音乐、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QQ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音乐等原公司所有。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/>
              <a:t>一旦出现或有可能出现侵权等法律问题，将会立即关闭相关接口。</a:t>
            </a:r>
            <a:endParaRPr lang="zh-CN" altLang="en-US" sz="1600"/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79520" y="147955"/>
            <a:ext cx="6483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小组总分工</a:t>
            </a:r>
            <a:endParaRPr 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25355" y="140378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邢海粟</a:t>
            </a:r>
            <a:endParaRPr lang="zh-CN" altLang="en-US" sz="3600" b="1" dirty="0"/>
          </a:p>
        </p:txBody>
      </p:sp>
      <p:sp>
        <p:nvSpPr>
          <p:cNvPr id="14" name="矩形 13"/>
          <p:cNvSpPr/>
          <p:nvPr/>
        </p:nvSpPr>
        <p:spPr>
          <a:xfrm>
            <a:off x="3907790" y="140906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分配任务，指派任务负责人，验收任务成果。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负责小组资源整合，项目报告和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负责前端和后端的代码编写。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25355" y="343578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章拾瑜</a:t>
            </a:r>
            <a:endParaRPr lang="zh-CN" altLang="en-US" sz="3600" b="1" dirty="0"/>
          </a:p>
        </p:txBody>
      </p:sp>
      <p:sp>
        <p:nvSpPr>
          <p:cNvPr id="16" name="矩形 15"/>
          <p:cNvSpPr/>
          <p:nvPr/>
        </p:nvSpPr>
        <p:spPr>
          <a:xfrm>
            <a:off x="2225355" y="530014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黄德煜</a:t>
            </a:r>
            <a:endParaRPr lang="zh-CN" altLang="en-US" sz="3600" b="1" dirty="0"/>
          </a:p>
        </p:txBody>
      </p:sp>
      <p:sp>
        <p:nvSpPr>
          <p:cNvPr id="17" name="矩形 16"/>
          <p:cNvSpPr/>
          <p:nvPr/>
        </p:nvSpPr>
        <p:spPr>
          <a:xfrm>
            <a:off x="3907790" y="343598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负责资料搜集相关。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文档编写相关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负责后端代码的编写和测试。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25040" y="204914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5040" y="408114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5040" y="594550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07790" y="530542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负责文档和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相关的检查和修订。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会议记录相关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负责前端代码的编写和维护。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7446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项目各个阶段里程碑（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71550" imgH="800100" progId="Package">
                  <p:embed/>
                </p:oleObj>
              </mc:Choice>
              <mc:Fallback>
                <p:oleObj name="" showAsIcon="1" r:id="rId3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5" imgW="971550" imgH="800100" progId="Package">
                  <p:embed/>
                </p:oleObj>
              </mc:Choice>
              <mc:Fallback>
                <p:oleObj name="" showAsIcon="1" r:id="rId5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l="23403" t="19151" r="20395" b="15679"/>
          <a:stretch>
            <a:fillRect/>
          </a:stretch>
        </p:blipFill>
        <p:spPr>
          <a:xfrm>
            <a:off x="2134870" y="942975"/>
            <a:ext cx="8590280" cy="560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724785" y="488315"/>
            <a:ext cx="284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小组工作流程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853122" y="1188258"/>
            <a:ext cx="47498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0" y="4449490"/>
            <a:ext cx="2264229" cy="139337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264229" y="4362398"/>
            <a:ext cx="2481942" cy="8709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746171" y="3346398"/>
            <a:ext cx="1465943" cy="10160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212114" y="2824252"/>
            <a:ext cx="3091543" cy="52214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303657" y="1256345"/>
            <a:ext cx="2888343" cy="156790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0970" y="3748949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2972" y="4574316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4971" y="2685032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56600" y="1909444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69" y="3779362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分配任务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14" y="4609291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协同完成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1970" y="2715803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开会讨论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58201" y="1945921"/>
            <a:ext cx="14078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资源整合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7874" y="2715923"/>
            <a:ext cx="332084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组长明确每个阶段里程碑任务，细分小任务并分配给组员，根据小组总分工设置负责人。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67382" y="1410049"/>
            <a:ext cx="385787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召开小组会议，组员对自己的工作进度进行汇报，对初步完成的任务进行讨论并修订。对每次会议进行记录，对修订后的内容使用配置管理工具进行迭代。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93825" y="3256228"/>
            <a:ext cx="33931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经过数轮完善，组长将所有资源进行整合，达到该里程碑阶段要求完成的任务目的。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11" idx="3"/>
            <a:endCxn id="10" idx="3"/>
          </p:cNvCxnSpPr>
          <p:nvPr/>
        </p:nvCxnSpPr>
        <p:spPr>
          <a:xfrm flipH="1">
            <a:off x="6153785" y="2904490"/>
            <a:ext cx="762000" cy="1889760"/>
          </a:xfrm>
          <a:prstGeom prst="bentConnector3">
            <a:avLst>
              <a:gd name="adj1" fmla="val -63333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166904" y="5194963"/>
            <a:ext cx="332084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负责人根据其他组员的工作进度，不断调整自己负责的任务目标。对于具有前置任务条件的任务，各个任务负责人互相协调，协同完成。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肘形连接符 23"/>
          <p:cNvCxnSpPr>
            <a:stCxn id="10" idx="1"/>
            <a:endCxn id="11" idx="1"/>
          </p:cNvCxnSpPr>
          <p:nvPr/>
        </p:nvCxnSpPr>
        <p:spPr>
          <a:xfrm rot="10800000" flipH="1">
            <a:off x="4542790" y="2904490"/>
            <a:ext cx="762000" cy="1889760"/>
          </a:xfrm>
          <a:prstGeom prst="bentConnector3">
            <a:avLst>
              <a:gd name="adj1" fmla="val -3125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3" grpId="0"/>
      <p:bldP spid="23" grpId="1"/>
      <p:bldP spid="21" grpId="0"/>
      <p:bldP spid="21" grpId="1"/>
      <p:bldP spid="22" grpId="0"/>
      <p:bldP spid="2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6816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项目详细进度计划（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71550" imgH="800100" progId="Package">
                  <p:embed/>
                </p:oleObj>
              </mc:Choice>
              <mc:Fallback>
                <p:oleObj name="" showAsIcon="1" r:id="rId3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5" imgW="971550" imgH="800100" progId="Package">
                  <p:embed/>
                </p:oleObj>
              </mc:Choice>
              <mc:Fallback>
                <p:oleObj name="" showAsIcon="1" r:id="rId5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l="23537" t="19082" r="20265" b="13935"/>
          <a:stretch>
            <a:fillRect/>
          </a:stretch>
        </p:blipFill>
        <p:spPr>
          <a:xfrm>
            <a:off x="2052955" y="936625"/>
            <a:ext cx="8778875" cy="588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B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5905" y="1071245"/>
            <a:ext cx="12533630" cy="5194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9545" y="166370"/>
            <a:ext cx="9482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WBS：工作分解结构（Work Breakdown Structure）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204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37385" y="1263015"/>
            <a:ext cx="9062085" cy="1101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COCOMO2 </a:t>
            </a:r>
            <a:r>
              <a:rPr lang="zh-CN" altLang="en-US"/>
              <a:t>模型，构造性成本模型（</a:t>
            </a:r>
            <a:r>
              <a:rPr lang="en-US" altLang="zh-CN"/>
              <a:t>constructive cost model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软件开发工作量表示成代码行数（</a:t>
            </a:r>
            <a:r>
              <a:rPr lang="en-US" altLang="zh-CN"/>
              <a:t>KLOC</a:t>
            </a:r>
            <a:r>
              <a:rPr lang="zh-CN" altLang="en-US"/>
              <a:t>）的非线性函数：</a:t>
            </a:r>
            <a:endParaRPr lang="zh-CN" altLang="en-US"/>
          </a:p>
          <a:p>
            <a:endParaRPr lang="en-US" altLang="zh-CN" baseline="30000"/>
          </a:p>
        </p:txBody>
      </p:sp>
      <p:sp>
        <p:nvSpPr>
          <p:cNvPr id="6" name="文本框 5"/>
          <p:cNvSpPr txBox="1"/>
          <p:nvPr/>
        </p:nvSpPr>
        <p:spPr>
          <a:xfrm>
            <a:off x="1621155" y="3868420"/>
            <a:ext cx="6975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E</a:t>
            </a:r>
            <a:r>
              <a:rPr lang="zh-CN" altLang="en-US"/>
              <a:t>是开发者工作量（以人月为单位）；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a</a:t>
            </a:r>
            <a:r>
              <a:rPr lang="zh-CN" altLang="en-US"/>
              <a:t>是模型系数；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KLOC</a:t>
            </a:r>
            <a:r>
              <a:rPr lang="zh-CN" altLang="en-US"/>
              <a:t>是估计的源代码行数（以千行为单位）；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b</a:t>
            </a:r>
            <a:r>
              <a:rPr lang="zh-CN" altLang="en-US"/>
              <a:t>是模型指数；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fi</a:t>
            </a:r>
            <a:r>
              <a:rPr lang="zh-CN" altLang="en-US"/>
              <a:t>（</a:t>
            </a:r>
            <a:r>
              <a:rPr lang="en-US" altLang="zh-CN"/>
              <a:t>i=1~17</a:t>
            </a:r>
            <a:r>
              <a:rPr lang="zh-CN" altLang="en-US"/>
              <a:t>）是成本因素。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123440"/>
            <a:ext cx="5734685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520" y="1012190"/>
            <a:ext cx="5831840" cy="5705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2595" y="1012190"/>
            <a:ext cx="13836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f1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f2 = 0.93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f3 = 0.88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f4 = 0.91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f5 = 1.13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f6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f7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f8 = 0.87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f9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f10 = 1.16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f11 = 1.22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f12 = 1.10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f13 = 1.12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f14 = 0.84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f15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f16 = 0.78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f17 = 1.00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0" y="2857500"/>
            <a:ext cx="1203960" cy="1143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6540" y="3244850"/>
            <a:ext cx="124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= 0.836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21155" y="2610485"/>
            <a:ext cx="6975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其中模型指数</a:t>
            </a:r>
            <a:r>
              <a:rPr lang="en-US" altLang="zh-CN"/>
              <a:t>b</a:t>
            </a:r>
            <a:r>
              <a:rPr lang="zh-CN" altLang="en-US"/>
              <a:t>由如下公式计算，取值范围为</a:t>
            </a:r>
            <a:r>
              <a:rPr lang="en-US" altLang="zh-CN"/>
              <a:t>1.01~1.26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2365" y="5001895"/>
            <a:ext cx="9149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五个</a:t>
            </a:r>
            <a:r>
              <a:rPr lang="en-US" altLang="zh-CN"/>
              <a:t>W</a:t>
            </a:r>
            <a:r>
              <a:rPr lang="zh-CN" altLang="en-US"/>
              <a:t>分级因素，每个因素都划分成六个级别（</a:t>
            </a:r>
            <a:r>
              <a:rPr lang="en-US" altLang="zh-CN"/>
              <a:t>5</a:t>
            </a:r>
            <a:r>
              <a:rPr lang="zh-CN" altLang="en-US"/>
              <a:t>甚低 </a:t>
            </a:r>
            <a:r>
              <a:rPr lang="en-US" altLang="zh-CN"/>
              <a:t>— 0</a:t>
            </a:r>
            <a:r>
              <a:rPr lang="zh-CN" altLang="en-US"/>
              <a:t>甚高</a:t>
            </a:r>
            <a:r>
              <a:rPr lang="zh-CN" altLang="en-US"/>
              <a:t>）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1.</a:t>
            </a:r>
            <a:r>
              <a:rPr lang="zh-CN" altLang="en-US"/>
              <a:t>项目先例性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2.</a:t>
            </a:r>
            <a:r>
              <a:rPr lang="zh-CN" altLang="en-US"/>
              <a:t>开发灵活性</a:t>
            </a:r>
            <a:r>
              <a:rPr lang="en-US" altLang="zh-CN"/>
              <a:t>	2</a:t>
            </a:r>
            <a:r>
              <a:rPr lang="zh-CN" altLang="en-US"/>
              <a:t>（为了实现预先确定的外部接口需求及为了及早开发所增加的工作量）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3.</a:t>
            </a:r>
            <a:r>
              <a:rPr lang="zh-CN" altLang="en-US"/>
              <a:t>风险排除度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4.</a:t>
            </a:r>
            <a:r>
              <a:rPr lang="zh-CN" altLang="en-US"/>
              <a:t>项目组凝聚力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5.</a:t>
            </a:r>
            <a:r>
              <a:rPr lang="zh-CN" altLang="en-US"/>
              <a:t>过程成熟度</a:t>
            </a:r>
            <a:r>
              <a:rPr lang="en-US" altLang="zh-CN"/>
              <a:t>	4</a:t>
            </a:r>
            <a:r>
              <a:rPr lang="zh-CN" altLang="en-US"/>
              <a:t>（初始级、可重复级、已定义级、已管理级、优化级）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520" y="3780790"/>
            <a:ext cx="502920" cy="548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35440" y="3807460"/>
            <a:ext cx="1927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/>
              <a:t>= 1.10</a:t>
            </a:r>
            <a:endParaRPr 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80" y="976630"/>
            <a:ext cx="5928360" cy="163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3165475"/>
            <a:ext cx="5473065" cy="164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5455" y="2647950"/>
            <a:ext cx="6975475" cy="390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工作量方程中模型系数</a:t>
            </a:r>
            <a:r>
              <a:rPr lang="en-US" altLang="zh-CN"/>
              <a:t>a</a:t>
            </a:r>
            <a:r>
              <a:rPr lang="zh-CN" altLang="en-US"/>
              <a:t>的典型数值为</a:t>
            </a:r>
            <a:r>
              <a:rPr lang="en-US" altLang="zh-CN"/>
              <a:t>3.0</a:t>
            </a:r>
            <a:r>
              <a:rPr lang="zh-CN" altLang="en-US"/>
              <a:t>，本项目取</a:t>
            </a:r>
            <a:r>
              <a:rPr lang="en-US" altLang="zh-CN"/>
              <a:t>2.0</a:t>
            </a:r>
            <a:r>
              <a:rPr lang="zh-CN" altLang="en-US"/>
              <a:t>，</a:t>
            </a:r>
            <a:endParaRPr lang="en-US" altLang="zh-CN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a = 2.0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b = 1.10</a:t>
            </a:r>
            <a:r>
              <a:rPr lang="zh-CN" altLang="en-US">
                <a:sym typeface="+mn-ea"/>
              </a:rPr>
              <a:t>，</a:t>
            </a:r>
            <a:r>
              <a:rPr lang="en-US">
                <a:sym typeface="+mn-ea"/>
              </a:rPr>
              <a:t>f = 0.836</a:t>
            </a:r>
            <a:r>
              <a:rPr lang="zh-CN" altLang="en-US">
                <a:sym typeface="+mn-ea"/>
              </a:rPr>
              <a:t>，</a:t>
            </a:r>
            <a:endParaRPr lang="zh-CN" altLang="en-US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zh-CN" altLang="en-US"/>
              <a:t>右上功能图分析，根据代码行估计公式：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t>最小规模平均</a:t>
            </a:r>
            <a:r>
              <a:rPr lang="en-US"/>
              <a:t>a(</a:t>
            </a:r>
            <a:r>
              <a:t>1.2+2.4+2</a:t>
            </a:r>
            <a:r>
              <a:rPr lang="en-US"/>
              <a:t>.0)</a:t>
            </a:r>
            <a:r>
              <a:rPr lang="en-US" altLang="zh-CN"/>
              <a:t>/3 = 1.87</a:t>
            </a:r>
            <a:endParaRPr lang="en-US" altLang="zh-CN"/>
          </a:p>
          <a:p>
            <a:pPr algn="l">
              <a:buClrTx/>
              <a:buSzTx/>
              <a:buFontTx/>
            </a:pPr>
          </a:p>
          <a:p>
            <a:pPr algn="l">
              <a:buClrTx/>
              <a:buSzTx/>
              <a:buFontTx/>
            </a:pPr>
            <a:r>
              <a:t>最大规模平均</a:t>
            </a:r>
            <a:r>
              <a:rPr lang="en-US"/>
              <a:t>b</a:t>
            </a:r>
            <a:r>
              <a:rPr lang="en-US" altLang="zh-CN"/>
              <a:t>(</a:t>
            </a:r>
            <a:r>
              <a:t>3.6+</a:t>
            </a:r>
            <a:r>
              <a:rPr lang="en-US"/>
              <a:t>4.5</a:t>
            </a:r>
            <a:r>
              <a:t>+</a:t>
            </a:r>
            <a:r>
              <a:rPr lang="en-US"/>
              <a:t>6.0</a:t>
            </a:r>
            <a:r>
              <a:rPr lang="en-US"/>
              <a:t>)/3=4.70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t>最可能规模</a:t>
            </a:r>
            <a:r>
              <a:rPr lang="en-US"/>
              <a:t>m(</a:t>
            </a:r>
            <a:r>
              <a:t>2.5+3.0+</a:t>
            </a:r>
            <a:r>
              <a:rPr lang="en-US"/>
              <a:t>4.5</a:t>
            </a:r>
            <a:r>
              <a:rPr lang="en-US"/>
              <a:t>)/3=3.33</a:t>
            </a:r>
            <a:endParaRPr 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3200"/>
              <a:t>L = 3.32KLOC</a:t>
            </a:r>
            <a:endParaRPr lang="en-US" altLang="zh-CN" sz="3200"/>
          </a:p>
        </p:txBody>
      </p:sp>
      <p:pic>
        <p:nvPicPr>
          <p:cNvPr id="4" name="图片 3" descr="SE2020-G06-小组预备作业软件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1425" y="203200"/>
            <a:ext cx="4130040" cy="221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3059430"/>
            <a:ext cx="419100" cy="44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9705" y="3663950"/>
            <a:ext cx="41675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/>
              <a:t>E</a:t>
            </a:r>
            <a:r>
              <a:rPr lang="zh-CN" altLang="en-US" sz="2000"/>
              <a:t>是开发工作量（以人月为单位）；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T</a:t>
            </a:r>
            <a:r>
              <a:rPr lang="zh-CN" altLang="en-US" sz="2000"/>
              <a:t>是开发时间（以月为单位）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8242300" y="304101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= 6.259</a:t>
            </a:r>
            <a:endParaRPr 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7823200" y="568134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T = 5.67</a:t>
            </a:r>
            <a:endParaRPr 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7799705" y="6309360"/>
            <a:ext cx="3692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2020.9</a:t>
            </a:r>
            <a:r>
              <a:rPr lang="zh-CN" altLang="en-US" sz="2400"/>
              <a:t>下旬</a:t>
            </a:r>
            <a:r>
              <a:rPr lang="en-US" sz="2400"/>
              <a:t>~2021.1</a:t>
            </a:r>
            <a:r>
              <a:rPr lang="zh-CN" altLang="en-US" sz="2400"/>
              <a:t>下旬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1156335"/>
            <a:ext cx="4469765" cy="1341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848225"/>
            <a:ext cx="3473450" cy="765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15" y="3406775"/>
            <a:ext cx="228600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554605" y="956310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项目预算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72147" y="169943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2580" y="1878965"/>
          <a:ext cx="11741785" cy="4253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/>
                <a:gridCol w="8419465"/>
                <a:gridCol w="1544320"/>
              </a:tblGrid>
              <a:tr h="8610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计算公式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r>
                        <a:rPr 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（元）</a:t>
                      </a:r>
                      <a:endParaRPr 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150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软件成本</a:t>
                      </a:r>
                      <a:endParaRPr lang="zh-CN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软件测试需要各大音乐平台的VIP进行测试。QQ音乐豪华绿钻15元/月，网易云音乐黑胶VIP16元/月，酷狗音乐SVIP15/元/月，酷我音乐豪华VIP15元/月，按照默认四个音乐平台计算，每个月所需成本为61元。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61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38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团队建设</a:t>
                      </a:r>
                      <a:endParaRPr lang="en-US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每周进行两次例会，每次例会至少需要3瓶矿泉水。一周12元，本学期总共16周，总计192元。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192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391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服务器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阿里云开发者计划学生服务器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MySQL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49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元，学生机云服务器新购优惠一年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元。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160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06745" y="1155700"/>
            <a:ext cx="416179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实际支出为：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61 + 192 + 160 = 313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19195" y="136525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测试人员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36737" y="87964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11705" y="2935605"/>
            <a:ext cx="208534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1499870"/>
            <a:ext cx="1361440" cy="1361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62195" y="2935605"/>
            <a:ext cx="2046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计算1803 周诚信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0" y="1490345"/>
            <a:ext cx="1372870" cy="1370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95" y="1499870"/>
            <a:ext cx="1357630" cy="135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04455" y="2935605"/>
            <a:ext cx="2120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计算</a:t>
            </a:r>
            <a:r>
              <a:rPr lang="en-US" altLang="zh-CN"/>
              <a:t>1802 </a:t>
            </a:r>
            <a:r>
              <a:rPr lang="zh-CN" altLang="en-US"/>
              <a:t>项伟铭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35" y="3672840"/>
            <a:ext cx="1362075" cy="13620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62325" y="5187315"/>
            <a:ext cx="2054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英语1801 施煜晨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90" y="3579495"/>
            <a:ext cx="1433830" cy="1436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67120" y="5187315"/>
            <a:ext cx="1944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广告1801 林雨果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  <a:endParaRPr lang="en-US" altLang="zh-CN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会议记录内容：</a:t>
            </a:r>
            <a:endParaRPr lang="zh-CN" altLang="en-US"/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  <a:endParaRPr lang="zh-CN"/>
          </a:p>
          <a:p/>
          <a:p>
            <a:r>
              <a:t>II.到场人员</a:t>
            </a:r>
          </a:p>
          <a:p/>
          <a:p>
            <a:r>
              <a:rPr lang="en-US" altLang="zh-CN"/>
              <a:t>III.上次会议的实行成果与不足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IV.本次会议未决问题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</a:t>
            </a:r>
            <a:r>
              <a:rPr lang="zh-CN" altLang="en-US"/>
              <a:t>会议职责、个人任务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73825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Word.Document.12">
                  <p:embed/>
                </p:oleObj>
              </mc:Choice>
              <mc:Fallback>
                <p:oleObj name="" showAsIcon="1" r:id="rId1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3825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00390" y="7461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800100" progId="Word.Document.12">
                  <p:embed/>
                </p:oleObj>
              </mc:Choice>
              <mc:Fallback>
                <p:oleObj name="" showAsIcon="1" r:id="rId3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0390" y="7461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727" t="12778" r="30764" b="29059"/>
          <a:stretch>
            <a:fillRect/>
          </a:stretch>
        </p:blipFill>
        <p:spPr>
          <a:xfrm>
            <a:off x="2377440" y="1889760"/>
            <a:ext cx="86741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  <a:endParaRPr 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155" y="2661920"/>
            <a:ext cx="4262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645" y="2999105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155" y="378587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4155" y="4123055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7645" y="505587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4155" y="539305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5425" y="602043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635762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9595" y="46037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89595" y="79756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90865" y="163322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Flutter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中文网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90865" y="197040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https://flutterchina.club/docs/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8325" y="264477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QQ音乐 | 移动WEB开放平台 - 接入说明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8325" y="298196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https://y.qq.com/m/api/open/index.html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0865" y="349186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 网易云音乐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说明文档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0865" y="382905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http://musicapi.leanapp.cn/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90865" y="433260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酷狗音乐开放平台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90865" y="466979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http://open.kugou.com/docs/mini-player/#/h5?v=2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88325" y="51822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88325" y="551942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https://www.bzqll.com/2019/06/313.html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79590" y="60204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项目进度工作量估算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79590" y="6357620"/>
            <a:ext cx="5312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张海藩,牟永敏.软件工程导论[M].清华大学出版社:北京,2013:1-31.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邢海粟</a:t>
            </a:r>
            <a:endParaRPr lang="zh-CN" altLang="en-US" sz="3600" b="1" dirty="0"/>
          </a:p>
        </p:txBody>
      </p:sp>
      <p:sp>
        <p:nvSpPr>
          <p:cNvPr id="96" name="矩形 95"/>
          <p:cNvSpPr/>
          <p:nvPr/>
        </p:nvSpPr>
        <p:spPr>
          <a:xfrm>
            <a:off x="0" y="4505325"/>
            <a:ext cx="4398645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(97/100)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负责项目计划的制定和甘特图的绘制；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的绘制；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(20/20)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208145" y="4505325"/>
            <a:ext cx="4010025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(94/100)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负责软件开发计划文档的编写；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负责项目初步可行性的分析；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(17/20)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负责完成小组项目预算；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(19/20)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负责项目计划的资料收集；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(20/20)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075930" y="4505325"/>
            <a:ext cx="433451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(92/100)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负责软件开发计划文档的修订；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(17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章拾瑜</a:t>
            </a:r>
            <a:endParaRPr lang="zh-CN" altLang="en-US" sz="3600" b="1" dirty="0"/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黄德煜</a:t>
            </a:r>
            <a:endParaRPr lang="zh-CN" altLang="en-US" sz="3600" b="1" dirty="0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</a:t>
            </a:r>
            <a:r>
              <a:rPr lang="zh-CN" altLang="en-US" sz="8800" dirty="0" smtClean="0">
                <a:solidFill>
                  <a:srgbClr val="37A866"/>
                </a:solidFill>
                <a:cs typeface="+mn-ea"/>
                <a:sym typeface="+mn-lt"/>
              </a:rPr>
              <a:t>谢观看</a:t>
            </a:r>
            <a:endParaRPr lang="zh-CN" altLang="en-US" sz="8800" dirty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项目初步可行性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经济可行性、技术可行性、操作可行性、法律可行性。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经济可行性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043783" y="85407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55449" y="1996440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开发工具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50" y="2364740"/>
            <a:ext cx="53555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几乎选择了免费的，或面向学生的版本，花费较少。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浙大城市学院图书馆借阅了图书《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Flutter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实战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》，学习成本较少。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在开发过程中如果TomCat无法满足需求，则采用阿里云服务器需要购买学生版，但所需花费也并不高。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3223" y="3922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后期测试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920" y="4286885"/>
            <a:ext cx="41814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需要各大音乐App的VIP对软件测试。按QQ音乐豪华绿钻15元/月，网易云音乐黑胶VIP16元/月，酷狗音乐SVIP15/元/月，酷我音乐豪华VIP15元/月，按照默认四个音乐平台计算，每个月所需成本为61元。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0895" y="392239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团队讨论与建设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90795" y="4305300"/>
            <a:ext cx="3543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小组每周进行两次例会，例会所需矿泉水至少三瓶，按照16周计算。所需团队建设成本为192元。如需节省成本，则由寝室桶装水代替。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移动端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后端实现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各大音乐APP的API调用。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在开源社区及其各大平台，我们可以找到音乐平台多种版本的API接口。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针对所需实现的不同软件功能，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将分为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采用flutter框架进行开发。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flutter框架具有跨平台的特点。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具有优秀的中文社区可供学习参考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3399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采用spring-boot开发框架。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在有Java语言的学习基础上，学习spring-boot框架难度不会很大。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569335" y="14580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697672" y="82821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134235" y="1031875"/>
            <a:ext cx="37909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4235" y="1633220"/>
            <a:ext cx="79546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由用户自定义所需接入的音乐平台。采用输入式，或按钮选择式调用不同的音乐平台。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1844" r="-109" b="4838"/>
          <a:stretch>
            <a:fillRect/>
          </a:stretch>
        </p:blipFill>
        <p:spPr>
          <a:xfrm>
            <a:off x="199390" y="2184400"/>
            <a:ext cx="9389745" cy="439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5" y="2183765"/>
            <a:ext cx="5117465" cy="439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smartTable{854f7165-6325-4016-93a5-fab3851eb928}"/>
  <p:tag name="TABLE_RECT" val="350.7*131.182*258.6*181.7"/>
  <p:tag name="TABLE_EMPHASIZE_COLOR" val="6579300"/>
  <p:tag name="TABLE_ONEKEY_SKIN_IDX" val="0"/>
  <p:tag name="TABLE_SKINIDX" val="-1"/>
  <p:tag name="TABLE_COLORIDX" val="l"/>
</p:tagLst>
</file>

<file path=ppt/tags/tag2.xml><?xml version="1.0" encoding="utf-8"?>
<p:tagLst xmlns:p="http://schemas.openxmlformats.org/presentationml/2006/main">
  <p:tag name="ISPRING_PRESENTATION_TITLE" val="演示文稿2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5244</Words>
  <Application>WPS 演示</Application>
  <PresentationFormat>自定义</PresentationFormat>
  <Paragraphs>511</Paragraphs>
  <Slides>34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Agency FB</vt:lpstr>
      <vt:lpstr>Trebuchet MS</vt:lpstr>
      <vt:lpstr>FZZhengHeiS-DB-GB</vt:lpstr>
      <vt:lpstr>Verdana</vt:lpstr>
      <vt:lpstr>微软雅黑</vt:lpstr>
      <vt:lpstr>Arial Unicode MS</vt:lpstr>
      <vt:lpstr>等线</vt:lpstr>
      <vt:lpstr>第一PPT，www.1ppt.com</vt:lpstr>
      <vt:lpstr>Word.Document.12</vt:lpstr>
      <vt:lpstr>Word.Document.12</vt:lpstr>
      <vt:lpstr>Package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Shark</cp:lastModifiedBy>
  <cp:revision>758</cp:revision>
  <dcterms:created xsi:type="dcterms:W3CDTF">2017-12-05T11:58:00Z</dcterms:created>
  <dcterms:modified xsi:type="dcterms:W3CDTF">2020-10-27T10:08:29Z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